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0" r:id="rId5"/>
    <p:sldId id="271" r:id="rId6"/>
    <p:sldId id="272" r:id="rId7"/>
    <p:sldId id="274" r:id="rId8"/>
    <p:sldId id="275" r:id="rId9"/>
    <p:sldId id="276" r:id="rId10"/>
    <p:sldId id="277" r:id="rId11"/>
    <p:sldId id="278" r:id="rId12"/>
    <p:sldId id="273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5"/>
    <p:restoredTop sz="94695"/>
  </p:normalViewPr>
  <p:slideViewPr>
    <p:cSldViewPr snapToGrid="0" snapToObjects="1">
      <p:cViewPr varScale="1">
        <p:scale>
          <a:sx n="70" d="100"/>
          <a:sy n="70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CF181-1FAF-5545-A584-7FCE4D5BE8E5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4A211-23E0-1543-9326-45EDF079BD3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1487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14A211-23E0-1543-9326-45EDF079BD3F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83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14A211-23E0-1543-9326-45EDF079BD3F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5856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14A211-23E0-1543-9326-45EDF079BD3F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57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827188-052F-654B-9B46-FC43E87C4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E5C23F-5ECB-EB40-9BFB-55ABC038C7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DBFDE9-14D4-CC49-84BB-0B60A9012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98EDD6-DCF6-D04D-AB7D-CEBABE31A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EC208B-A82B-AC45-A9BC-15B1630F0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B032F3-8F70-3742-A21C-8A5CDD77A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D55E81F-7E4E-7647-A786-E5B6E050B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230249-46A8-D64D-BB80-962A8A3D2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6C2D3C-4964-354E-96CF-FC60A4365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575A27-6DE2-C441-A9D1-83B666EA7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0885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D37EABF-D89C-6F4D-B1C4-D298DF07B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66BE00E-B1E9-8A4E-9F45-DC3CB8E12A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2E0CF8-5CCA-6641-BF57-A899DFF9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6B95FB-264A-4543-9733-1082FC719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8272FD-CE76-2243-B6EA-7B8742AC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58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F257A3-870A-8945-AB70-A857C58D3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A6ABE7-A492-2646-BD8F-6CA47616F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F6B836-04C7-A84A-A76F-AE1196904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3F706B-4AC7-AB44-ACB6-EA0BDDB81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6B21EA-CF18-8941-8F93-5F8F3A70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917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5F9D22-58CB-484D-BF3B-9401864EA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C661553-9AFD-4B4C-96BD-735E16EBE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D9DA76-28DA-BF42-BA97-7EE95E9A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BFD0EE-1AB2-2A4C-AFD5-80475D35A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91A5F4-BA71-4D4D-99F5-B67788B12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836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005388-C59E-664A-9B26-844CC3BAA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BB7804-6400-7E45-A5DE-EA5EE03C6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E8CF6E9-629B-CA4C-9519-F68651303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FC68C8-8EE4-4348-88CC-625B792DE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8D02E45-E575-3B45-9487-0F949D469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6DBFA1-CB84-714F-A0B7-7A576485D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03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353961-A67B-FC44-A38E-F931B8898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AECFE19-BDAE-F64A-BDA5-FCA7979A7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EC5FB8B-1E71-9944-B308-FEE24DED2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5DB4E41-7433-7F42-889E-2A7CA0088C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3CF2273-E435-5742-91BC-F6E70D105B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31B08BD-E13A-8147-B98B-B2460C75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2008C50-E8D4-654D-98E4-0E74EB65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ED35B6A-3402-CA44-974D-5068420C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5638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BDBEF5-C397-164D-89EE-4B5220E4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553DE35-D8A5-B644-969A-815184F6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AE126-B4CD-BC44-9BD4-0799F505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5B15024-87BC-0A41-8381-330F142B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925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CB01E12-F767-0445-8620-DDFABEBE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26A0513-F254-E24F-A8A7-8F6B6A4E8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F6E89D7-087C-1144-B686-A67201697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776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2D3575-7A39-6342-964F-1DE67B49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C2DBB2-B0FC-1C4F-B38E-A32321334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6D5B1BF-CFE3-274A-8F92-A4E4B25DE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B960C5-D348-C44B-AAE6-C07B0467B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4EC591-8536-5945-B2C9-7C61B0EC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E853AA7-159E-A943-A6C2-A2E567AF9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176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D98AD-2B56-A342-B5DE-DB7D8DE8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C745641-E65D-524D-871F-20347B4AB4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F87039-8083-7742-97FE-6AF065CCB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7A204B-250C-A542-96D1-AC39D23D8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B15AA2F-6938-D041-92CE-79D6F1156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632B66A-05D6-BE49-8AF6-8A5EF4148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501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2E1F595-B4BC-2C43-A405-83C298E1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B8FAA7-C6BE-1B4E-8D44-2B5212191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E44942-60BE-8C4B-BF2E-E80EDF6767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F9B3-CAEC-3143-9157-252A0564943A}" type="datetimeFigureOut">
              <a:rPr lang="nl-NL" smtClean="0"/>
              <a:t>19-12-2023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41941BB-7826-FE4D-A293-B326101D9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FD3AA1-9933-1049-8A78-455CAE112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9A6DF-B0D3-2D44-AF76-E802BF071C0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352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7.jpe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tiff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9.tiff"/><Relationship Id="rId12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tiff"/><Relationship Id="rId11" Type="http://schemas.openxmlformats.org/officeDocument/2006/relationships/image" Target="../media/image23.jpeg"/><Relationship Id="rId5" Type="http://schemas.openxmlformats.org/officeDocument/2006/relationships/image" Target="../media/image17.tiff"/><Relationship Id="rId10" Type="http://schemas.openxmlformats.org/officeDocument/2006/relationships/image" Target="../media/image22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1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25.jpeg"/><Relationship Id="rId4" Type="http://schemas.openxmlformats.org/officeDocument/2006/relationships/image" Target="../media/image24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9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tiff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7image1733846112">
            <a:extLst>
              <a:ext uri="{FF2B5EF4-FFF2-40B4-BE49-F238E27FC236}">
                <a16:creationId xmlns:a16="http://schemas.microsoft.com/office/drawing/2014/main" id="{510AA8F6-1B56-294D-BEF6-2FCAC4244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1391" y="0"/>
            <a:ext cx="12413391" cy="698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3F56E5A-FFAC-5846-A244-BA2D3EB68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708" y="1609811"/>
            <a:ext cx="12611100" cy="2387600"/>
          </a:xfrm>
        </p:spPr>
        <p:txBody>
          <a:bodyPr>
            <a:normAutofit/>
          </a:bodyPr>
          <a:lstStyle/>
          <a:p>
            <a:r>
              <a:rPr lang="nl-NL" sz="5400" dirty="0"/>
              <a:t>Hof van IJssel ruimtelijke kaders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6E13CC-884E-3E45-A929-2B31C60FA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184" y="5412303"/>
            <a:ext cx="11994292" cy="1445697"/>
          </a:xfrm>
        </p:spPr>
        <p:txBody>
          <a:bodyPr>
            <a:normAutofit fontScale="55000" lnSpcReduction="20000"/>
          </a:bodyPr>
          <a:lstStyle/>
          <a:p>
            <a:r>
              <a:rPr lang="nl-NL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nl-NL" sz="2700"/>
              <a:t>Robert Steijl </a:t>
            </a:r>
            <a:r>
              <a:rPr lang="nl-NL" sz="2700" dirty="0"/>
              <a:t>projectleider   </a:t>
            </a:r>
          </a:p>
          <a:p>
            <a:r>
              <a:rPr lang="nl-NL" sz="2300" dirty="0"/>
              <a:t>                                                                      </a:t>
            </a:r>
            <a:r>
              <a:rPr lang="nl-NL" dirty="0"/>
              <a:t>                                                                                                                                                             </a:t>
            </a:r>
            <a:r>
              <a:rPr lang="nl-NL" sz="2700" dirty="0"/>
              <a:t>Reinier Stuffers, stedenbouwkundige                                                                                                                                                              </a:t>
            </a:r>
          </a:p>
          <a:p>
            <a:r>
              <a:rPr lang="nl-NL" sz="2300" dirty="0"/>
              <a:t>                                                                                                                                                                  </a:t>
            </a:r>
            <a:r>
              <a:rPr lang="nl-NL" sz="3200" dirty="0"/>
              <a:t>Presentatie voor de Raadscommissie op 7 september 2023</a:t>
            </a:r>
          </a:p>
          <a:p>
            <a:r>
              <a:rPr lang="nl-NL" sz="4000" dirty="0"/>
              <a:t>                                                                                                              </a:t>
            </a:r>
            <a:r>
              <a:rPr lang="nl-NL" sz="2700" dirty="0"/>
              <a:t>perspectieven en plantekeningen  architect Bongers en DVA</a:t>
            </a:r>
          </a:p>
        </p:txBody>
      </p:sp>
      <p:pic>
        <p:nvPicPr>
          <p:cNvPr id="5" name="Audio Recording 5 sep. 2023 21:02:38" descr="Audio Recording 5 sep. 2023 21:02:38">
            <a:hlinkClick r:id="" action="ppaction://media"/>
            <a:extLst>
              <a:ext uri="{FF2B5EF4-FFF2-40B4-BE49-F238E27FC236}">
                <a16:creationId xmlns:a16="http://schemas.microsoft.com/office/drawing/2014/main" id="{B7B45797-2CF0-B04F-AD64-34B172023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4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2BD4FC-BFE4-0747-AF79-A138F225A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5622925"/>
            <a:ext cx="10515600" cy="1325563"/>
          </a:xfrm>
        </p:spPr>
        <p:txBody>
          <a:bodyPr/>
          <a:lstStyle/>
          <a:p>
            <a:r>
              <a:rPr lang="nl-NL" dirty="0"/>
              <a:t>8) Ruimtelijke karakteristiek en kwaliteit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9D183DC-CC7B-ED48-8CEB-841D9205D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38150"/>
            <a:ext cx="5753100" cy="35179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6BD1C53-99AC-0B45-A91A-A267FF33839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00" y="527050"/>
            <a:ext cx="5753100" cy="35433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E1BB911-7023-AC46-AB10-D5E85A25666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8700" y="4171950"/>
            <a:ext cx="2387600" cy="1790700"/>
          </a:xfrm>
          <a:prstGeom prst="rect">
            <a:avLst/>
          </a:prstGeom>
        </p:spPr>
      </p:pic>
      <p:pic>
        <p:nvPicPr>
          <p:cNvPr id="6" name="Audio Recording 5 sep. 2023 21:33:07" descr="Audio Recording 5 sep. 2023 21:33:07">
            <a:hlinkClick r:id="" action="ppaction://media"/>
            <a:extLst>
              <a:ext uri="{FF2B5EF4-FFF2-40B4-BE49-F238E27FC236}">
                <a16:creationId xmlns:a16="http://schemas.microsoft.com/office/drawing/2014/main" id="{1267E61D-521C-7B4C-9E16-BA1FB39FE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6D22FA60-9885-1840-A756-68F8FFF29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300" y="842505"/>
            <a:ext cx="8686800" cy="563468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2EE08F2-F57D-7045-94AC-01EDA5AD7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532437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/>
              <a:t>9) Duurzaam </a:t>
            </a:r>
            <a:r>
              <a:rPr lang="nl-NL" sz="4000" dirty="0">
                <a:solidFill>
                  <a:schemeClr val="bg1"/>
                </a:solidFill>
              </a:rPr>
              <a:t>en natuurinclusief bouwen en wonen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09A8B2E-1231-E048-9375-80EBB748C9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0" y="3873500"/>
            <a:ext cx="5143500" cy="1524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5D792CB-3A91-CC43-9332-C7D0E55348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0" y="837303"/>
            <a:ext cx="5245100" cy="23780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88B0AC3-7909-CE48-86C2-D9715D979B5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837303"/>
            <a:ext cx="3721100" cy="2350168"/>
          </a:xfrm>
          <a:prstGeom prst="rect">
            <a:avLst/>
          </a:prstGeom>
        </p:spPr>
      </p:pic>
      <p:pic>
        <p:nvPicPr>
          <p:cNvPr id="7" name="Audio Recording 6 sep. 2023 09:39:48" descr="Audio Recording 6 sep. 2023 09:39:48">
            <a:hlinkClick r:id="" action="ppaction://media"/>
            <a:extLst>
              <a:ext uri="{FF2B5EF4-FFF2-40B4-BE49-F238E27FC236}">
                <a16:creationId xmlns:a16="http://schemas.microsoft.com/office/drawing/2014/main" id="{11632BEB-3354-0045-A768-ACDC41CAE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6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743E28-E1EB-594C-9871-764362389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4788838"/>
            <a:ext cx="10744199" cy="1325563"/>
          </a:xfrm>
        </p:spPr>
        <p:txBody>
          <a:bodyPr/>
          <a:lstStyle/>
          <a:p>
            <a:r>
              <a:rPr lang="nl-NL" dirty="0"/>
              <a:t>10) Haalbaarheid ontwikkeling en beheer</a:t>
            </a:r>
          </a:p>
        </p:txBody>
      </p:sp>
      <p:pic>
        <p:nvPicPr>
          <p:cNvPr id="3" name="Afbeelding 2" descr="Afbeelding met buitenshuis, windmolen, hemel, Molen&#10;&#10;Automatisch gegenereerde beschrijving">
            <a:extLst>
              <a:ext uri="{FF2B5EF4-FFF2-40B4-BE49-F238E27FC236}">
                <a16:creationId xmlns:a16="http://schemas.microsoft.com/office/drawing/2014/main" id="{E9F4AD4E-28A2-A84E-9705-3643399EB6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00" y="743599"/>
            <a:ext cx="5066312" cy="333310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51A3BF5-FA66-AC4D-BFF6-8F42C75EF605}"/>
              </a:ext>
            </a:extLst>
          </p:cNvPr>
          <p:cNvSpPr txBox="1"/>
          <p:nvPr/>
        </p:nvSpPr>
        <p:spPr>
          <a:xfrm>
            <a:off x="254000" y="4248103"/>
            <a:ext cx="11582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Hoop en Liefde 1901-1956 (uit molen database)                     Uit boek Hans van </a:t>
            </a:r>
            <a:r>
              <a:rPr lang="nl-NL" dirty="0" err="1"/>
              <a:t>Duijvendijk</a:t>
            </a:r>
            <a:r>
              <a:rPr lang="nl-NL" dirty="0"/>
              <a:t> “Het liefst eigen baas”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B362C14-8D8A-634A-8887-6F5FB28A55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9300" y="733749"/>
            <a:ext cx="6007100" cy="3352800"/>
          </a:xfrm>
          <a:prstGeom prst="rect">
            <a:avLst/>
          </a:prstGeom>
        </p:spPr>
      </p:pic>
      <p:pic>
        <p:nvPicPr>
          <p:cNvPr id="6" name="Audio Recording 5 sep. 2023 21:38:35" descr="Audio Recording 5 sep. 2023 21:38:35">
            <a:hlinkClick r:id="" action="ppaction://media"/>
            <a:extLst>
              <a:ext uri="{FF2B5EF4-FFF2-40B4-BE49-F238E27FC236}">
                <a16:creationId xmlns:a16="http://schemas.microsoft.com/office/drawing/2014/main" id="{AB3B428A-F8EE-BF49-BBCA-5814AF9DE1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6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9884F-B914-B04D-9D26-1BF36B0D7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852"/>
            <a:ext cx="10515600" cy="675399"/>
          </a:xfrm>
        </p:spPr>
        <p:txBody>
          <a:bodyPr>
            <a:normAutofit/>
          </a:bodyPr>
          <a:lstStyle/>
          <a:p>
            <a:r>
              <a:rPr lang="nl-NL" sz="4000" dirty="0"/>
              <a:t> Tien belangrijke keuzes voor de planontwikkeling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772E9C-7028-3C46-BBCF-0A580F5D0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103" y="1208591"/>
            <a:ext cx="10515600" cy="53426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nl-NL" dirty="0"/>
              <a:t>Woningbouw </a:t>
            </a:r>
            <a:r>
              <a:rPr lang="nl-NL" sz="1600" dirty="0"/>
              <a:t>(dorpsvernieuwing 1974, structuurvisie 2004 en vigerend bestemmingsplan Langeland)</a:t>
            </a:r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Ruimtelijke structuur </a:t>
            </a:r>
            <a:r>
              <a:rPr lang="nl-NL" sz="1600" dirty="0"/>
              <a:t>(Stuurgroep Hollandsche(r) IJssel 1999-2012 en </a:t>
            </a:r>
            <a:r>
              <a:rPr lang="nl-NL" sz="1600" dirty="0" err="1"/>
              <a:t>Barro</a:t>
            </a:r>
            <a:r>
              <a:rPr lang="nl-NL" sz="1600" dirty="0"/>
              <a:t> RWS)</a:t>
            </a:r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Dempen van de insteekhaven </a:t>
            </a:r>
            <a:r>
              <a:rPr lang="nl-NL" sz="1600" dirty="0"/>
              <a:t>(historie, ecologische waarde en ruimtelijke kwaliteit)</a:t>
            </a:r>
            <a:endParaRPr lang="nl-NL" dirty="0"/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Dove gevels </a:t>
            </a:r>
            <a:r>
              <a:rPr lang="nl-NL" sz="1600" dirty="0"/>
              <a:t>(bestemmingsplan bedrijventerrein Krimpenerwaard en 60 km weg)</a:t>
            </a:r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Oever met talud </a:t>
            </a:r>
            <a:r>
              <a:rPr lang="nl-NL" sz="1600" dirty="0"/>
              <a:t>(Stuurgroep Hollandsche(r) IJssel)</a:t>
            </a:r>
            <a:endParaRPr lang="nl-NL" dirty="0"/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Aanvaarbescherming </a:t>
            </a:r>
            <a:r>
              <a:rPr lang="nl-NL" sz="1600" dirty="0"/>
              <a:t>(RWS advisering)</a:t>
            </a:r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Openbaar toegankelijke verblijfsruimtes </a:t>
            </a:r>
            <a:r>
              <a:rPr lang="nl-NL" sz="1600" dirty="0"/>
              <a:t>(Stuurgroep Hollandsche(r) IJssel)</a:t>
            </a:r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Ruimtelijke karakteristiek en kwaliteit</a:t>
            </a:r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Duurzaam en natuurinclusief bouwen en wonen</a:t>
            </a:r>
          </a:p>
          <a:p>
            <a:pPr marL="514350" indent="-514350">
              <a:buFont typeface="+mj-lt"/>
              <a:buAutoNum type="arabicParenR"/>
            </a:pPr>
            <a:r>
              <a:rPr lang="nl-NL" dirty="0"/>
              <a:t>Haalbaarheid ontwikkeling en beheer</a:t>
            </a:r>
          </a:p>
          <a:p>
            <a:endParaRPr lang="nl-NL" dirty="0"/>
          </a:p>
        </p:txBody>
      </p:sp>
      <p:pic>
        <p:nvPicPr>
          <p:cNvPr id="4" name="Audio Recording 4 sep. 2023 20:29:15" descr="Audio Recording 4 sep. 2023 20:29:15">
            <a:hlinkClick r:id="" action="ppaction://media"/>
            <a:extLst>
              <a:ext uri="{FF2B5EF4-FFF2-40B4-BE49-F238E27FC236}">
                <a16:creationId xmlns:a16="http://schemas.microsoft.com/office/drawing/2014/main" id="{AF458405-715F-2E46-8BFD-8B44511D1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5" name="Audio Recording 5 sep. 2023 21:04:13" descr="Audio Recording 5 sep. 2023 21:04:13">
            <a:hlinkClick r:id="" action="ppaction://media"/>
            <a:extLst>
              <a:ext uri="{FF2B5EF4-FFF2-40B4-BE49-F238E27FC236}">
                <a16:creationId xmlns:a16="http://schemas.microsoft.com/office/drawing/2014/main" id="{8392603A-1AB9-D747-910F-A193707DE1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9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 descr="Afbeelding met tekst, schermopname, kaart&#10;&#10;Automatisch gegenereerde beschrijving">
            <a:extLst>
              <a:ext uri="{FF2B5EF4-FFF2-40B4-BE49-F238E27FC236}">
                <a16:creationId xmlns:a16="http://schemas.microsoft.com/office/drawing/2014/main" id="{11376099-347A-B748-A538-112354D43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0"/>
            <a:ext cx="10658232" cy="685800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DA3EB4D-43E9-DA41-B691-4594DD5C7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8" y="5692499"/>
            <a:ext cx="10729548" cy="1325563"/>
          </a:xfrm>
        </p:spPr>
        <p:txBody>
          <a:bodyPr/>
          <a:lstStyle/>
          <a:p>
            <a:r>
              <a:rPr lang="nl-NL" dirty="0"/>
              <a:t>1)Woningbouw-eengezinswoningen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FD7DA15-1A92-5C4C-A6B7-D01830805C87}"/>
              </a:ext>
            </a:extLst>
          </p:cNvPr>
          <p:cNvSpPr txBox="1"/>
          <p:nvPr/>
        </p:nvSpPr>
        <p:spPr>
          <a:xfrm>
            <a:off x="6096000" y="3429000"/>
            <a:ext cx="2459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Dorpsvernieuwing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Structuurvisie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Bestemmingsplan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Huidige situatie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A338E2-F86F-AE48-A1CD-85BB12766F56}"/>
              </a:ext>
            </a:extLst>
          </p:cNvPr>
          <p:cNvSpPr txBox="1"/>
          <p:nvPr/>
        </p:nvSpPr>
        <p:spPr>
          <a:xfrm>
            <a:off x="1019503" y="4046483"/>
            <a:ext cx="4687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Van oost naar west boven het plangebied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34EC710A-E75B-A046-B4C2-627534394C2E}"/>
              </a:ext>
            </a:extLst>
          </p:cNvPr>
          <p:cNvSpPr txBox="1"/>
          <p:nvPr/>
        </p:nvSpPr>
        <p:spPr>
          <a:xfrm>
            <a:off x="8797159" y="3605048"/>
            <a:ext cx="2469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Plangebied en grenzen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17F034E-5800-D542-9C1B-9A1A0B265A81}"/>
              </a:ext>
            </a:extLst>
          </p:cNvPr>
          <p:cNvSpPr txBox="1"/>
          <p:nvPr/>
        </p:nvSpPr>
        <p:spPr>
          <a:xfrm>
            <a:off x="5507421" y="5139559"/>
            <a:ext cx="2963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Terreinen (en zellingen) vm.</a:t>
            </a:r>
          </a:p>
          <a:p>
            <a:r>
              <a:rPr lang="nl-NL" dirty="0">
                <a:solidFill>
                  <a:srgbClr val="FF0000"/>
                </a:solidFill>
              </a:rPr>
              <a:t>scheepssloperij Heuvelman,</a:t>
            </a:r>
          </a:p>
          <a:p>
            <a:r>
              <a:rPr lang="nl-NL" dirty="0">
                <a:solidFill>
                  <a:srgbClr val="FF0000"/>
                </a:solidFill>
              </a:rPr>
              <a:t>met jaar bebouwing</a:t>
            </a:r>
          </a:p>
        </p:txBody>
      </p:sp>
      <p:pic>
        <p:nvPicPr>
          <p:cNvPr id="3" name="Audio Recording 6 sep. 2023 12:01:12" descr="Audio Recording 6 sep. 2023 12:01:12">
            <a:hlinkClick r:id="" action="ppaction://media"/>
            <a:extLst>
              <a:ext uri="{FF2B5EF4-FFF2-40B4-BE49-F238E27FC236}">
                <a16:creationId xmlns:a16="http://schemas.microsoft.com/office/drawing/2014/main" id="{04FF6BA6-7432-154E-A718-DAA38471D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5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E47FE8B-7BA9-3542-8E4C-1AFE127FC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042" y="457199"/>
            <a:ext cx="6450646" cy="55058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5951" y="5075237"/>
            <a:ext cx="10515600" cy="1325563"/>
          </a:xfrm>
        </p:spPr>
        <p:txBody>
          <a:bodyPr/>
          <a:lstStyle/>
          <a:p>
            <a:r>
              <a:rPr lang="nl-NL" dirty="0"/>
              <a:t>2) Ruimtelijke structuur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9C60E7A-B5EA-C947-99DA-F9CDC902F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34" y="318996"/>
            <a:ext cx="4921495" cy="280814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7AF5A73-6F1D-1743-9C3C-BC906270397F}"/>
              </a:ext>
            </a:extLst>
          </p:cNvPr>
          <p:cNvSpPr txBox="1"/>
          <p:nvPr/>
        </p:nvSpPr>
        <p:spPr>
          <a:xfrm>
            <a:off x="585951" y="3322112"/>
            <a:ext cx="4595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Uit Beeldkwaliteitsplan Stuurgroep Hollandsche IJssel</a:t>
            </a:r>
          </a:p>
        </p:txBody>
      </p:sp>
      <p:pic>
        <p:nvPicPr>
          <p:cNvPr id="4" name="Audio Recording 5 sep. 2023 21:19:17" descr="Audio Recording 5 sep. 2023 21:19:17">
            <a:hlinkClick r:id="" action="ppaction://media"/>
            <a:extLst>
              <a:ext uri="{FF2B5EF4-FFF2-40B4-BE49-F238E27FC236}">
                <a16:creationId xmlns:a16="http://schemas.microsoft.com/office/drawing/2014/main" id="{A56C9BE9-FA6F-DC4F-BDDF-526564177F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CC7BAC-F11B-034A-A055-524199EED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58" y="5532437"/>
            <a:ext cx="7595569" cy="1325563"/>
          </a:xfrm>
        </p:spPr>
        <p:txBody>
          <a:bodyPr/>
          <a:lstStyle/>
          <a:p>
            <a:r>
              <a:rPr lang="nl-NL" dirty="0"/>
              <a:t>3) Dempen van de insteekhaven</a:t>
            </a:r>
          </a:p>
        </p:txBody>
      </p:sp>
      <p:pic>
        <p:nvPicPr>
          <p:cNvPr id="4" name="Afbeelding 3" descr="Afbeelding met kaart, tekst&#10;&#10;Automatisch gegenereerde beschrijving">
            <a:extLst>
              <a:ext uri="{FF2B5EF4-FFF2-40B4-BE49-F238E27FC236}">
                <a16:creationId xmlns:a16="http://schemas.microsoft.com/office/drawing/2014/main" id="{1128E715-DE85-D242-BC91-82BA62048D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60" y="134007"/>
            <a:ext cx="3830364" cy="2703786"/>
          </a:xfrm>
          <a:prstGeom prst="rect">
            <a:avLst/>
          </a:prstGeom>
        </p:spPr>
      </p:pic>
      <p:pic>
        <p:nvPicPr>
          <p:cNvPr id="6" name="Afbeelding 5" descr="Afbeelding met kaart, atlas, tekst&#10;&#10;Automatisch gegenereerde beschrijving">
            <a:extLst>
              <a:ext uri="{FF2B5EF4-FFF2-40B4-BE49-F238E27FC236}">
                <a16:creationId xmlns:a16="http://schemas.microsoft.com/office/drawing/2014/main" id="{04EC34D9-17C1-4343-93C3-D07547D219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044" y="134007"/>
            <a:ext cx="3830364" cy="2703787"/>
          </a:xfrm>
          <a:prstGeom prst="rect">
            <a:avLst/>
          </a:prstGeom>
        </p:spPr>
      </p:pic>
      <p:pic>
        <p:nvPicPr>
          <p:cNvPr id="8" name="Afbeelding 7" descr="Afbeelding met kaart, tekst, atlas&#10;&#10;Automatisch gegenereerde beschrijving">
            <a:extLst>
              <a:ext uri="{FF2B5EF4-FFF2-40B4-BE49-F238E27FC236}">
                <a16:creationId xmlns:a16="http://schemas.microsoft.com/office/drawing/2014/main" id="{0AD2A9B7-A7B6-F245-9EC1-B5D7FDA23F6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079" y="134006"/>
            <a:ext cx="3830362" cy="2703785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FBCFDEB-8EDA-7B46-A39A-32C90C5E6B35}"/>
              </a:ext>
            </a:extLst>
          </p:cNvPr>
          <p:cNvSpPr txBox="1"/>
          <p:nvPr/>
        </p:nvSpPr>
        <p:spPr>
          <a:xfrm>
            <a:off x="186559" y="2932386"/>
            <a:ext cx="11818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Boveneind rond 1900                                                            rond 1936                                                         rond 1974</a:t>
            </a:r>
          </a:p>
        </p:txBody>
      </p:sp>
      <p:pic>
        <p:nvPicPr>
          <p:cNvPr id="14" name="Afbeelding 13" descr="Afbeelding met schermopname&#10;&#10;Automatisch gegenereerde beschrijving">
            <a:extLst>
              <a:ext uri="{FF2B5EF4-FFF2-40B4-BE49-F238E27FC236}">
                <a16:creationId xmlns:a16="http://schemas.microsoft.com/office/drawing/2014/main" id="{15A24680-7DF3-164A-832C-702EE683CFB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7326" y="3213550"/>
            <a:ext cx="3796082" cy="2642502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ED9B2155-5177-3E48-A7EB-E603637256F7}"/>
              </a:ext>
            </a:extLst>
          </p:cNvPr>
          <p:cNvSpPr txBox="1"/>
          <p:nvPr/>
        </p:nvSpPr>
        <p:spPr>
          <a:xfrm>
            <a:off x="4237326" y="3433360"/>
            <a:ext cx="1535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Ontwerp 2019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FA1AA4AB-BC55-E54A-9632-D1E7C9FFC54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341" y="3453058"/>
            <a:ext cx="3594100" cy="2501900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2E1D9EB4-FAAD-564F-93E3-D0D84099DD6D}"/>
              </a:ext>
            </a:extLst>
          </p:cNvPr>
          <p:cNvSpPr txBox="1"/>
          <p:nvPr/>
        </p:nvSpPr>
        <p:spPr>
          <a:xfrm>
            <a:off x="8482958" y="3489095"/>
            <a:ext cx="1535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Ontwerp 2023</a:t>
            </a:r>
          </a:p>
        </p:txBody>
      </p:sp>
      <p:pic>
        <p:nvPicPr>
          <p:cNvPr id="18" name="Afbeelding 17" descr="Afbeelding met speelgoed&#10;&#10;Automatisch gegenereerde beschrijving">
            <a:extLst>
              <a:ext uri="{FF2B5EF4-FFF2-40B4-BE49-F238E27FC236}">
                <a16:creationId xmlns:a16="http://schemas.microsoft.com/office/drawing/2014/main" id="{C278AB84-AD74-1C44-9036-B9756AF00ACE}"/>
              </a:ext>
            </a:extLst>
          </p:cNvPr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293" y="3489095"/>
            <a:ext cx="3781800" cy="234422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AB5AA86-D933-7E45-A3F3-DC2462449F47}"/>
              </a:ext>
            </a:extLst>
          </p:cNvPr>
          <p:cNvSpPr txBox="1"/>
          <p:nvPr/>
        </p:nvSpPr>
        <p:spPr>
          <a:xfrm>
            <a:off x="265293" y="3489095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Plan 2008</a:t>
            </a:r>
          </a:p>
        </p:txBody>
      </p:sp>
      <p:pic>
        <p:nvPicPr>
          <p:cNvPr id="3" name="Audio Recording 6 sep. 2023 09:44:30" descr="Audio Recording 6 sep. 2023 09:44:30">
            <a:hlinkClick r:id="" action="ppaction://media"/>
            <a:extLst>
              <a:ext uri="{FF2B5EF4-FFF2-40B4-BE49-F238E27FC236}">
                <a16:creationId xmlns:a16="http://schemas.microsoft.com/office/drawing/2014/main" id="{251FCFF7-8B17-3746-99B4-480141434E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7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2626F4-2FA0-2A4D-8AFB-CC3823267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139" y="5532437"/>
            <a:ext cx="10515600" cy="1325563"/>
          </a:xfrm>
        </p:spPr>
        <p:txBody>
          <a:bodyPr/>
          <a:lstStyle/>
          <a:p>
            <a:r>
              <a:rPr lang="nl-NL" dirty="0"/>
              <a:t>4) Dove gevels en geluidsscherm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4DB492F-66CB-4748-9F93-2F8ECBF334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56" y="459585"/>
            <a:ext cx="6096000" cy="296941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67CFAAB-8E9A-AD44-B285-7CCF025673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278" y="406400"/>
            <a:ext cx="4826000" cy="30226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85ECBBE-2F3C-6347-8807-B6DBAAA377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39" y="3720823"/>
            <a:ext cx="3594100" cy="21463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B974A9F-26F1-314C-90F4-2CB9B594BFC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0081" y="3730761"/>
            <a:ext cx="3820144" cy="21463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C7F594-BB46-A944-AB23-40BB914A344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9067" y="3730761"/>
            <a:ext cx="3820144" cy="2146300"/>
          </a:xfrm>
          <a:prstGeom prst="rect">
            <a:avLst/>
          </a:prstGeom>
        </p:spPr>
      </p:pic>
      <p:pic>
        <p:nvPicPr>
          <p:cNvPr id="9" name="Audio Recording 5 sep. 2023 21:24:34" descr="Audio Recording 5 sep. 2023 21:24:34">
            <a:hlinkClick r:id="" action="ppaction://media"/>
            <a:extLst>
              <a:ext uri="{FF2B5EF4-FFF2-40B4-BE49-F238E27FC236}">
                <a16:creationId xmlns:a16="http://schemas.microsoft.com/office/drawing/2014/main" id="{4D5178EA-F320-384F-9A50-31AE054D3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7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B8975-897A-544E-9068-61FB23EC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3" y="5532437"/>
            <a:ext cx="10104783" cy="1325563"/>
          </a:xfrm>
        </p:spPr>
        <p:txBody>
          <a:bodyPr/>
          <a:lstStyle/>
          <a:p>
            <a:r>
              <a:rPr lang="nl-NL" dirty="0"/>
              <a:t>5) Oever met talud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F11A4E1-71CA-4142-BC9A-2FCB673602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193" y="304763"/>
            <a:ext cx="5280903" cy="368350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9B0BE8A-0434-4C4F-885C-75A792407D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04" y="115953"/>
            <a:ext cx="5281532" cy="340912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69B0B83-7E82-3D44-A198-D324F1DEE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6536" y="2796610"/>
            <a:ext cx="2116183" cy="145693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5F32A76-1C89-E349-8154-4872CBB736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941" y="4218349"/>
            <a:ext cx="3975100" cy="17018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A9DE1BC-537B-334E-AD29-BCEAC92FA1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7693" y="4212004"/>
            <a:ext cx="4097411" cy="17018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725164A-A4FD-AD41-BF36-BB373C08D6F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0578" y="4207253"/>
            <a:ext cx="2575417" cy="171289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100F0B0-3F71-2347-82E4-B2B0889C999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6536" y="4212368"/>
            <a:ext cx="2289154" cy="1707781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859BF38D-66BC-374F-AB19-4D2AEC2A3374}"/>
              </a:ext>
            </a:extLst>
          </p:cNvPr>
          <p:cNvSpPr txBox="1"/>
          <p:nvPr/>
        </p:nvSpPr>
        <p:spPr>
          <a:xfrm>
            <a:off x="746941" y="3626069"/>
            <a:ext cx="249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natuurvriendelijke oever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5C0C9F5-27F0-584A-8D37-41B632671376}"/>
              </a:ext>
            </a:extLst>
          </p:cNvPr>
          <p:cNvSpPr txBox="1"/>
          <p:nvPr/>
        </p:nvSpPr>
        <p:spPr>
          <a:xfrm>
            <a:off x="7644250" y="3913094"/>
            <a:ext cx="3702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“</a:t>
            </a:r>
            <a:r>
              <a:rPr lang="nl-NL" dirty="0" err="1"/>
              <a:t>zachte”oever</a:t>
            </a:r>
            <a:r>
              <a:rPr lang="nl-NL" dirty="0"/>
              <a:t>, oever met talud</a:t>
            </a:r>
          </a:p>
        </p:txBody>
      </p:sp>
      <p:pic>
        <p:nvPicPr>
          <p:cNvPr id="13" name="Audio Recording 5 sep. 2023 21:26:44" descr="Audio Recording 5 sep. 2023 21:26:44">
            <a:hlinkClick r:id="" action="ppaction://media"/>
            <a:extLst>
              <a:ext uri="{FF2B5EF4-FFF2-40B4-BE49-F238E27FC236}">
                <a16:creationId xmlns:a16="http://schemas.microsoft.com/office/drawing/2014/main" id="{D7579D04-AC96-AA4C-936C-9C5534549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7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D9FAA5-51AD-9E4D-9DB7-F9B6F0704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54625"/>
            <a:ext cx="11214100" cy="1325563"/>
          </a:xfrm>
        </p:spPr>
        <p:txBody>
          <a:bodyPr/>
          <a:lstStyle/>
          <a:p>
            <a:r>
              <a:rPr lang="nl-NL" dirty="0"/>
              <a:t>6) Aanvaarbescherming bij hoek van10 graden.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D3E39D-5CC3-2B41-9F49-6A88F38280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77812"/>
            <a:ext cx="11214100" cy="537870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3ACB160-D642-974C-ADA6-D47FDD9722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1700" y="3865821"/>
            <a:ext cx="3149600" cy="1790700"/>
          </a:xfrm>
          <a:prstGeom prst="rect">
            <a:avLst/>
          </a:prstGeom>
        </p:spPr>
      </p:pic>
      <p:pic>
        <p:nvPicPr>
          <p:cNvPr id="4" name="Audio Recording 5 sep. 2023 21:27:59" descr="Audio Recording 5 sep. 2023 21:27:59">
            <a:hlinkClick r:id="" action="ppaction://media"/>
            <a:extLst>
              <a:ext uri="{FF2B5EF4-FFF2-40B4-BE49-F238E27FC236}">
                <a16:creationId xmlns:a16="http://schemas.microsoft.com/office/drawing/2014/main" id="{42EEBD98-4346-4B41-AC7B-78F730C89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5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A2B348-B49C-2343-8B1D-DFCC94699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" y="5532437"/>
            <a:ext cx="11685620" cy="1325563"/>
          </a:xfrm>
        </p:spPr>
        <p:txBody>
          <a:bodyPr/>
          <a:lstStyle/>
          <a:p>
            <a:r>
              <a:rPr lang="nl-NL" dirty="0"/>
              <a:t> 7) Openbaar toegankelijke verblijfsruimtes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104B72-863C-DA43-BFAC-6D4A04E8A9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444500"/>
            <a:ext cx="6718300" cy="349539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EC9CC37-09F2-B248-862D-902CD483FF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00" y="444500"/>
            <a:ext cx="2615520" cy="349539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B86FBC5-ED7B-3E40-A99F-A07C1229AA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970" y="4041495"/>
            <a:ext cx="3562350" cy="182739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C4D1C2A-2632-3C4D-A65A-2BEF1C5D45F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00" y="4041495"/>
            <a:ext cx="3814732" cy="182739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A6BD701-2979-DC46-9C1D-98A3EB3498F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9951" y="4041495"/>
            <a:ext cx="2832100" cy="1805075"/>
          </a:xfrm>
          <a:prstGeom prst="rect">
            <a:avLst/>
          </a:prstGeom>
        </p:spPr>
      </p:pic>
      <p:pic>
        <p:nvPicPr>
          <p:cNvPr id="8" name="Audio Recording 5 sep. 2023 21:30:46" descr="Audio Recording 5 sep. 2023 21:30:46">
            <a:hlinkClick r:id="" action="ppaction://media"/>
            <a:extLst>
              <a:ext uri="{FF2B5EF4-FFF2-40B4-BE49-F238E27FC236}">
                <a16:creationId xmlns:a16="http://schemas.microsoft.com/office/drawing/2014/main" id="{2F31A4D8-B4E0-A143-8775-AB88B84CAC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</TotalTime>
  <Words>266</Words>
  <Application>Microsoft Office PowerPoint</Application>
  <PresentationFormat>Breedbeeld</PresentationFormat>
  <Paragraphs>46</Paragraphs>
  <Slides>12</Slides>
  <Notes>3</Notes>
  <HiddenSlides>0</HiddenSlides>
  <MMClips>13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Kantoorthema</vt:lpstr>
      <vt:lpstr>Hof van IJssel ruimtelijke kaders</vt:lpstr>
      <vt:lpstr> Tien belangrijke keuzes voor de planontwikkeling</vt:lpstr>
      <vt:lpstr>1)Woningbouw-eengezinswoningen</vt:lpstr>
      <vt:lpstr>2) Ruimtelijke structuur</vt:lpstr>
      <vt:lpstr>3) Dempen van de insteekhaven</vt:lpstr>
      <vt:lpstr>4) Dove gevels en geluidsscherm</vt:lpstr>
      <vt:lpstr>5) Oever met talud</vt:lpstr>
      <vt:lpstr>6) Aanvaarbescherming bij hoek van10 graden.</vt:lpstr>
      <vt:lpstr> 7) Openbaar toegankelijke verblijfsruimtes</vt:lpstr>
      <vt:lpstr>8) Ruimtelijke karakteristiek en kwaliteit</vt:lpstr>
      <vt:lpstr>9) Duurzaam en natuurinclusief bouwen en wonen</vt:lpstr>
      <vt:lpstr>10) Haalbaarheid ontwikkeling en beheer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Hof van IJssel ruimtelijke kaders</dc:title>
  <dc:subject/>
  <dc:creator>Reinier Stuffers</dc:creator>
  <cp:keywords/>
  <dc:description/>
  <cp:lastModifiedBy>Marlies van Klink</cp:lastModifiedBy>
  <cp:revision>25</cp:revision>
  <cp:lastPrinted>2023-09-02T15:37:34Z</cp:lastPrinted>
  <dcterms:created xsi:type="dcterms:W3CDTF">2023-08-30T14:34:17Z</dcterms:created>
  <dcterms:modified xsi:type="dcterms:W3CDTF">2023-12-19T14:32:06Z</dcterms:modified>
  <cp:category/>
</cp:coreProperties>
</file>